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533" r:id="rId3"/>
    <p:sldId id="853" r:id="rId4"/>
    <p:sldId id="852" r:id="rId5"/>
    <p:sldId id="879" r:id="rId6"/>
    <p:sldId id="880" r:id="rId7"/>
    <p:sldId id="881" r:id="rId8"/>
    <p:sldId id="882" r:id="rId9"/>
    <p:sldId id="883" r:id="rId10"/>
    <p:sldId id="884" r:id="rId11"/>
    <p:sldId id="885" r:id="rId12"/>
    <p:sldId id="886" r:id="rId13"/>
    <p:sldId id="887" r:id="rId14"/>
    <p:sldId id="888" r:id="rId15"/>
    <p:sldId id="878" r:id="rId16"/>
    <p:sldId id="889" r:id="rId17"/>
    <p:sldId id="890" r:id="rId18"/>
    <p:sldId id="891" r:id="rId19"/>
    <p:sldId id="892" r:id="rId20"/>
    <p:sldId id="893" r:id="rId21"/>
    <p:sldId id="894" r:id="rId22"/>
    <p:sldId id="896" r:id="rId23"/>
    <p:sldId id="897" r:id="rId24"/>
    <p:sldId id="899" r:id="rId25"/>
    <p:sldId id="900" r:id="rId26"/>
    <p:sldId id="901" r:id="rId27"/>
    <p:sldId id="902" r:id="rId28"/>
    <p:sldId id="907" r:id="rId29"/>
    <p:sldId id="908" r:id="rId30"/>
    <p:sldId id="903" r:id="rId31"/>
    <p:sldId id="905" r:id="rId32"/>
    <p:sldId id="906" r:id="rId33"/>
    <p:sldId id="909" r:id="rId34"/>
    <p:sldId id="910" r:id="rId35"/>
    <p:sldId id="904" r:id="rId36"/>
    <p:sldId id="773" r:id="rId37"/>
    <p:sldId id="911" r:id="rId38"/>
    <p:sldId id="389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310"/>
    <p:restoredTop sz="95897"/>
  </p:normalViewPr>
  <p:slideViewPr>
    <p:cSldViewPr snapToGrid="0" snapToObjects="1">
      <p:cViewPr varScale="1">
        <p:scale>
          <a:sx n="62" d="100"/>
          <a:sy n="62" d="100"/>
        </p:scale>
        <p:origin x="224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AFCA3-8692-284B-8585-538C88E69781}" type="datetimeFigureOut">
              <a:rPr lang="de-DE" smtClean="0"/>
              <a:t>08.01.25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754BA-4971-E342-BE16-E952CFA3B9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153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CA52F-15E8-2044-BF5E-C255B056E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563153-BC29-C140-8BCE-A49FA1237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49ABEC-50FE-E149-BBBE-6287007F2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3093-E83A-C547-86F7-98056C585F90}" type="datetime1">
              <a:rPr lang="de-AT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13D385-9D17-9F4C-814D-47618AD0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F7C493-018B-6B48-B49A-746D2A0A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09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E18725-BBEB-B243-92D8-4DFDBD88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E344B2F-072C-9543-94A5-53FCA06EB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F0249F-8F8E-884D-BE25-06448D87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7F1D-46C7-5E45-9996-7CD17A202F7D}" type="datetime1">
              <a:rPr lang="de-AT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0FCCA-910B-0C48-8E76-8782B524B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F21E1C-7FBE-E841-876F-38454E4B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84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0C9E5C6-8FF2-7F41-98C2-6770F144A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015593E-E726-8C47-9DD4-6B56A3C11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8F841B-6297-1640-A88B-D1BD7E3A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8BAA-3BE4-D44F-98EC-661CF7B17A77}" type="datetime1">
              <a:rPr lang="de-AT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230FFA-DCB3-F64E-A3C4-40358EA2D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A088D-880A-A44B-8EA8-5451FAEB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78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17E7D-31D2-2A4E-8EC3-5157DA41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F3E37-F0B3-F84B-9C42-C2935958A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3833E0-675C-C745-907D-2C318B01A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B2CB-A836-0043-A8E0-69767BE8A345}" type="datetime1">
              <a:rPr lang="de-AT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CDD0F7-37FF-764C-AB58-B2067366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15708F-ACF4-6347-807C-359DE581F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210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4B302-046B-A14E-8B1F-CFABB7A42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F098AC-194B-684B-8282-A32E5F6F7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1FDACF-E360-EF46-9EF3-8F523C28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93CAC-2433-374B-80B7-2270C5FAF0A8}" type="datetime1">
              <a:rPr lang="de-AT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59B6F3-9104-7442-9C84-0D24D7CB6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E2BC20-B9ED-4844-B08D-C2998E260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173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0966FE-E491-3F40-927D-6451E99A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21281F-0A72-4947-A178-A0CBC6B44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3109A1-F643-AC44-A9A9-35E363887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C2BCAE-2AE9-DB40-A0DD-FEC541FE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7F251-0767-DA49-9F69-54B401A7CF80}" type="datetime1">
              <a:rPr lang="de-AT" smtClean="0"/>
              <a:t>08.01.25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43618A-102A-AF42-82E9-E12BF0065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5BFDD9-0901-9842-9DB0-A7ECB128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47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1A059-AFAC-624B-BA0B-D33EC72DB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0D319A-7224-5440-884C-E468E5993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F0FA2C-5E62-2F4A-998E-7DA10EFDD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94151D-0787-5546-83B0-E3A805AC6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7B0B85E-2116-3742-A75F-B1CD18C24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A38100-0368-ED44-A744-780678D18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A0AE-97CB-AA46-9941-537EE39A3F00}" type="datetime1">
              <a:rPr lang="de-AT" smtClean="0"/>
              <a:t>08.01.25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A158002-58B4-064F-A49E-C8CB0D299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1DB3E2F-C65A-4849-BDE5-7C82B14D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794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903D9-56CF-1D43-B829-BCDA8F137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E420F0-7157-7348-ACEA-F6425A4A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01C47-213C-9A45-A2CB-2DED91172FF4}" type="datetime1">
              <a:rPr lang="de-AT" smtClean="0"/>
              <a:t>08.01.25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45B172-521C-E04A-9702-9F7DED4C6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EEBD09-A80A-DD4D-88CF-5E75A794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26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34F888-2786-484A-A861-80661800C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0E42-4471-8A44-A1DF-63E78300EB4D}" type="datetime1">
              <a:rPr lang="de-AT" smtClean="0"/>
              <a:t>08.01.25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0536B68-E1D8-C34F-8F2B-A4B72977A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6A51CC-701E-EB4E-A093-A1A46DD3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84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C84EA-2D92-6549-BAA0-A98288C6C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67250F-A931-F949-BB89-4AC86B73D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54474D-0AB4-FD40-85E2-1263E7EF3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B2DF3C-8C0E-394E-98DA-70ED6416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06B2D-DD17-9849-A920-A4D78469A1FF}" type="datetime1">
              <a:rPr lang="de-AT" smtClean="0"/>
              <a:t>08.01.25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0EA034-BB73-8847-BD45-BCC0DC40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E41E96-21DF-8B4B-BB40-5F1BC5A5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9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46261D-49F2-D745-A838-32077F0D2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6F51492-FA0C-CB4D-A2AC-8F7EB07B4D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5049CF0-DBEA-314C-8711-678A2CB03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ABA572-1FF4-9C48-927C-F38B80938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A6B9D-F0FF-0A4F-B39C-5E38274028F2}" type="datetime1">
              <a:rPr lang="de-AT" smtClean="0"/>
              <a:t>08.01.25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F34B98-7C1B-CE4C-9581-B390043A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634D9C-AEF3-BA44-9D41-DB0D457A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423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1B8AE68-EC3C-6743-A65A-FC2FB63D7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7CBCDD-FEB3-604C-9058-497EEC4CF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0C0A28-C227-6643-A9C3-0FBEAF55D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8A052-C3C0-F04D-A994-C5E4D9B9B9F8}" type="datetime1">
              <a:rPr lang="de-AT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BA3369-0020-6F40-B78E-81BE25F89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E5C651-E5D3-0046-9476-4B60FBEAD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8D117-73A2-EB43-8238-F09358AEFD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2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developer.android.com/tools/adb" TargetMode="External"/><Relationship Id="rId7" Type="http://schemas.openxmlformats.org/officeDocument/2006/relationships/hyperlink" Target="https://github.com/PicciMario/iPhone-Backup-Analyzer-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velociraptor.app/" TargetMode="External"/><Relationship Id="rId5" Type="http://schemas.openxmlformats.org/officeDocument/2006/relationships/hyperlink" Target="https://github.com/den4uk/andriller" TargetMode="External"/><Relationship Id="rId4" Type="http://schemas.openxmlformats.org/officeDocument/2006/relationships/hyperlink" Target="https://github.com/facebook/idb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psy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ireshark.org/" TargetMode="External"/><Relationship Id="rId4" Type="http://schemas.openxmlformats.org/officeDocument/2006/relationships/hyperlink" Target="https://volatilityfoundation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diant/flare-v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remnux.or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terro.com/ftk-product-downloads/ftk-imager-version-4-7-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ireshark.org/" TargetMode="External"/><Relationship Id="rId5" Type="http://schemas.openxmlformats.org/officeDocument/2006/relationships/hyperlink" Target="https://docs.velociraptor.app/" TargetMode="External"/><Relationship Id="rId4" Type="http://schemas.openxmlformats.org/officeDocument/2006/relationships/hyperlink" Target="https://en.wikipedia.org/wiki/Dd_(Unix)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F172927C-32C5-4241-8607-6497DE7E7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71" y="0"/>
            <a:ext cx="6864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60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Angreifer arbeitet weiter…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10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4D2E96D-2BB4-1F6A-38E0-2B716B9EB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60551"/>
            <a:ext cx="7772400" cy="47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32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Brute Force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Incomming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D345D1D-12ED-1673-7493-F4D83F33E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48" y="1992222"/>
            <a:ext cx="11526239" cy="287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9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Oh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– Es wird ein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Mimikatz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Dump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exfiltriert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12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F18C910-03CA-758E-C0BB-A29B77002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04870"/>
            <a:ext cx="7772400" cy="469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6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Hash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Spraying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Incomming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13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058D53-9160-2CF3-D65C-8A25BB69C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41" y="2393779"/>
            <a:ext cx="11448318" cy="20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51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Wireshark Dump stoppen und speichern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14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F35C779-DEAB-A82C-D9C3-2AC80AD64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52" y="1099978"/>
            <a:ext cx="8658448" cy="518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99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Maschine abschalten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15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B7536D6-9A33-2522-379C-102AED8A9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36" y="1343818"/>
            <a:ext cx="9150927" cy="458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61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Über Datenspeicher die VM runterladen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16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FDD8843-2A8A-80D4-5ACD-63907316F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5" y="1190827"/>
            <a:ext cx="10780222" cy="51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25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Alternative über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Vmware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Workstation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17</a:t>
            </a:fld>
            <a:endParaRPr lang="de-DE"/>
          </a:p>
        </p:txBody>
      </p:sp>
      <p:pic>
        <p:nvPicPr>
          <p:cNvPr id="11" name="Grafik 10" descr="Ein Bild, das Text, Computer, Screenshot, Software enthält.&#10;&#10;Automatisch generierte Beschreibung">
            <a:extLst>
              <a:ext uri="{FF2B5EF4-FFF2-40B4-BE49-F238E27FC236}">
                <a16:creationId xmlns:a16="http://schemas.microsoft.com/office/drawing/2014/main" id="{6DD8AA74-2941-6C97-AFD9-5E93EEA52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829" y="1542956"/>
            <a:ext cx="6152341" cy="461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39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Alternative über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Vmware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Workstation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18</a:t>
            </a:fld>
            <a:endParaRPr lang="de-DE"/>
          </a:p>
        </p:txBody>
      </p:sp>
      <p:pic>
        <p:nvPicPr>
          <p:cNvPr id="7" name="Grafik 6" descr="Ein Bild, das Text, Computer, Screenshot, Display enthält.&#10;&#10;Automatisch generierte Beschreibung">
            <a:extLst>
              <a:ext uri="{FF2B5EF4-FFF2-40B4-BE49-F238E27FC236}">
                <a16:creationId xmlns:a16="http://schemas.microsoft.com/office/drawing/2014/main" id="{D6B2CC5B-C63C-C133-8DDA-E8018599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214" y="1313410"/>
            <a:ext cx="6529185" cy="489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15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Alternative HDD ausbauen und sicherstellen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19</a:t>
            </a:fld>
            <a:endParaRPr lang="de-DE"/>
          </a:p>
        </p:txBody>
      </p:sp>
      <p:pic>
        <p:nvPicPr>
          <p:cNvPr id="8" name="Grafik 7" descr="Ein Bild, das Text, Elektronisch, Behälter, Gerät enthält.&#10;&#10;Automatisch generierte Beschreibung">
            <a:extLst>
              <a:ext uri="{FF2B5EF4-FFF2-40B4-BE49-F238E27FC236}">
                <a16:creationId xmlns:a16="http://schemas.microsoft.com/office/drawing/2014/main" id="{AD45E401-2C37-D9F0-AEBC-4B744A193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701068" y="816631"/>
            <a:ext cx="4550179" cy="606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11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0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ree Red Matrix Matrix photo and picture">
            <a:extLst>
              <a:ext uri="{FF2B5EF4-FFF2-40B4-BE49-F238E27FC236}">
                <a16:creationId xmlns:a16="http://schemas.microsoft.com/office/drawing/2014/main" id="{A99C8FC0-35FD-7F73-216C-EF10751A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4" b="35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0435CB-EA29-F140-A94F-CA877E800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Forensik Beweismittelsicherung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2E7F37-A675-BA46-87C8-8D0E0659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(C) Security mit Passion | Dipl.-Ing. Daniel Mrskos, BSc</a:t>
            </a:r>
            <a:endParaRPr lang="en-US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094382-4AC5-4E4C-BBD0-7C01A8EF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C67B74-2C4E-3749-8214-31C7A5C877C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8D6E39D-81E1-D545-AFEE-49BDE9B9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33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Alternative HDD ausbauen und sicherstellen II 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20</a:t>
            </a:fld>
            <a:endParaRPr lang="de-DE"/>
          </a:p>
        </p:txBody>
      </p:sp>
      <p:pic>
        <p:nvPicPr>
          <p:cNvPr id="7" name="Grafik 6" descr="Ein Bild, das Kabel, Text, Elektrische Leitungen, Elektronik enthält.&#10;&#10;Automatisch generierte Beschreibung">
            <a:extLst>
              <a:ext uri="{FF2B5EF4-FFF2-40B4-BE49-F238E27FC236}">
                <a16:creationId xmlns:a16="http://schemas.microsoft.com/office/drawing/2014/main" id="{7BD32638-BF5A-B4A0-EAA1-13FE8DDBD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85531" y="561281"/>
            <a:ext cx="4662401" cy="621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51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Smartphones via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Cellebrite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21</a:t>
            </a:fld>
            <a:endParaRPr lang="de-DE"/>
          </a:p>
        </p:txBody>
      </p:sp>
      <p:pic>
        <p:nvPicPr>
          <p:cNvPr id="1026" name="Picture 2" descr="Cellebrite Reader - Cellebrite">
            <a:extLst>
              <a:ext uri="{FF2B5EF4-FFF2-40B4-BE49-F238E27FC236}">
                <a16:creationId xmlns:a16="http://schemas.microsoft.com/office/drawing/2014/main" id="{F4B16A1B-2B48-5665-A1EA-E9C7C8F5A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563" y="930185"/>
            <a:ext cx="3478502" cy="284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gnal &gt;&gt; Blog &gt;&gt; Exploiting vulnerabilities in Cellebrite UFED ...">
            <a:extLst>
              <a:ext uri="{FF2B5EF4-FFF2-40B4-BE49-F238E27FC236}">
                <a16:creationId xmlns:a16="http://schemas.microsoft.com/office/drawing/2014/main" id="{E8C2F0E3-EF57-811F-8604-B9181B27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69" y="1344811"/>
            <a:ext cx="4309296" cy="307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llebrite Software Used to Prosecute Tortured Dissident">
            <a:extLst>
              <a:ext uri="{FF2B5EF4-FFF2-40B4-BE49-F238E27FC236}">
                <a16:creationId xmlns:a16="http://schemas.microsoft.com/office/drawing/2014/main" id="{8FE6F3DF-E664-C899-6984-A3D43A1AC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020" y="3388906"/>
            <a:ext cx="4309296" cy="264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6E6F404-37AE-21F9-9774-EFF963BC68DB}"/>
              </a:ext>
            </a:extLst>
          </p:cNvPr>
          <p:cNvSpPr txBox="1"/>
          <p:nvPr/>
        </p:nvSpPr>
        <p:spPr>
          <a:xfrm>
            <a:off x="762010" y="5202092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https://</a:t>
            </a:r>
            <a:r>
              <a:rPr lang="de-DE" dirty="0" err="1">
                <a:solidFill>
                  <a:srgbClr val="7030A0"/>
                </a:solidFill>
              </a:rPr>
              <a:t>cellebrite.com</a:t>
            </a:r>
            <a:endParaRPr lang="de-DE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005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Andriller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&amp; iPhoneBackupAnalyzer2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4EED484E-CD53-4642-8A8D-B5C5492F2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337"/>
            <a:ext cx="10515600" cy="4351338"/>
          </a:xfrm>
        </p:spPr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de-DE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WordVisiCarriageReturn_MSFontServic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https://developer.android.com/tools/adb</a:t>
            </a:r>
            <a:endParaRPr lang="de-DE" sz="1800" b="0" i="0" dirty="0">
              <a:solidFill>
                <a:srgbClr val="7030A0"/>
              </a:solidFill>
              <a:effectLst/>
              <a:highlight>
                <a:srgbClr val="FFFFFF"/>
              </a:highlight>
              <a:latin typeface="WordVisiCarriageReturn_MSFontService"/>
            </a:endParaRPr>
          </a:p>
          <a:p>
            <a:pPr marL="0" indent="0" algn="l" rtl="0" fontAlgn="base">
              <a:buNone/>
            </a:pPr>
            <a:endParaRPr lang="de-DE" sz="1800" dirty="0">
              <a:solidFill>
                <a:srgbClr val="7030A0"/>
              </a:solidFill>
              <a:highlight>
                <a:srgbClr val="FFFFFF"/>
              </a:highlight>
              <a:latin typeface="WordVisiCarriageReturn_MSFontService"/>
            </a:endParaRPr>
          </a:p>
          <a:p>
            <a:pPr marL="0" indent="0" algn="l" rtl="0" fontAlgn="base">
              <a:buNone/>
            </a:pPr>
            <a:r>
              <a:rPr lang="de-DE" sz="1800" dirty="0">
                <a:solidFill>
                  <a:srgbClr val="7030A0"/>
                </a:solidFill>
                <a:highlight>
                  <a:srgbClr val="FFFFFF"/>
                </a:highlight>
                <a:latin typeface="WordVisiCarriageReturn_MSFontServic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https://github.com/facebook/idb</a:t>
            </a:r>
            <a:endParaRPr lang="de-DE" sz="1800" dirty="0">
              <a:solidFill>
                <a:srgbClr val="7030A0"/>
              </a:solidFill>
              <a:highlight>
                <a:srgbClr val="FFFFFF"/>
              </a:highlight>
              <a:latin typeface="WordVisiCarriageReturn_MSFontService"/>
            </a:endParaRPr>
          </a:p>
          <a:p>
            <a:pPr marL="0" indent="0" algn="l" rtl="0" fontAlgn="base">
              <a:buNone/>
            </a:pPr>
            <a:endParaRPr lang="de-DE" sz="1800" dirty="0">
              <a:solidFill>
                <a:srgbClr val="7030A0"/>
              </a:solidFill>
              <a:highlight>
                <a:srgbClr val="FFFFFF"/>
              </a:highlight>
              <a:latin typeface="WordVisiCarriageReturn_MSFontService"/>
            </a:endParaRPr>
          </a:p>
          <a:p>
            <a:pPr marL="0" indent="0" algn="l" rtl="0" fontAlgn="base">
              <a:buNone/>
            </a:pPr>
            <a:r>
              <a:rPr lang="de-DE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WordVisiCarriageReturn_MSFontServic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https://github.com/den4uk/andriller</a:t>
            </a:r>
            <a:r>
              <a:rPr lang="de-DE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WordVisiCarriageReturn_MSFontService"/>
              </a:rPr>
              <a:t> </a:t>
            </a:r>
            <a:endParaRPr lang="de-DE" sz="1200" b="0" i="0" dirty="0">
              <a:solidFill>
                <a:srgbClr val="7030A0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  <a:p>
            <a:pPr marL="0" indent="0" algn="l" rtl="0" fontAlgn="base">
              <a:buNone/>
            </a:pPr>
            <a:endParaRPr lang="de-DE" sz="1800" b="0" i="0" dirty="0">
              <a:solidFill>
                <a:srgbClr val="7030A0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l" rtl="0" fontAlgn="base">
              <a:buNone/>
            </a:pPr>
            <a:r>
              <a:rPr lang="de-DE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WordVisiCarriageReturn_MSFontServic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https://github.com/PicciMario/iPhone-Backup-Analyzer-2</a:t>
            </a:r>
            <a:r>
              <a:rPr lang="de-DE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WordVisiCarriageReturn_MSFontService"/>
              </a:rPr>
              <a:t> </a:t>
            </a:r>
            <a:endParaRPr lang="de-DE" sz="1200" b="0" i="0" dirty="0">
              <a:solidFill>
                <a:srgbClr val="7030A0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</p:txBody>
      </p:sp>
      <p:pic>
        <p:nvPicPr>
          <p:cNvPr id="44" name="Grafik 43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F3C850B-C67F-9141-AC5A-618A2CAF1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6" y="1701007"/>
            <a:ext cx="594319" cy="593725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22</a:t>
            </a:fld>
            <a:endParaRPr lang="de-DE"/>
          </a:p>
        </p:txBody>
      </p:sp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719442F9-D2E3-1565-942E-60DFE2895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5" y="2419350"/>
            <a:ext cx="594319" cy="593725"/>
          </a:xfrm>
          <a:prstGeom prst="rect">
            <a:avLst/>
          </a:prstGeom>
        </p:spPr>
      </p:pic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2BCDCF20-F4EE-CFA6-229F-1A91088AF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4" y="3137693"/>
            <a:ext cx="594319" cy="593725"/>
          </a:xfrm>
          <a:prstGeom prst="rect">
            <a:avLst/>
          </a:prstGeom>
        </p:spPr>
      </p:pic>
      <p:pic>
        <p:nvPicPr>
          <p:cNvPr id="3074" name="Picture 2" descr="GitHub - den4uk/andriller: 📱 Andriller - is software utility with ...">
            <a:extLst>
              <a:ext uri="{FF2B5EF4-FFF2-40B4-BE49-F238E27FC236}">
                <a16:creationId xmlns:a16="http://schemas.microsoft.com/office/drawing/2014/main" id="{4CD1220A-BB74-E58E-5F10-390DB2E6F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552" y="1314581"/>
            <a:ext cx="4962430" cy="266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02288406-58CE-EF9B-45B0-E7C5E69ED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00" y="3943523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83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ree earth globalisation network illustration">
            <a:extLst>
              <a:ext uri="{FF2B5EF4-FFF2-40B4-BE49-F238E27FC236}">
                <a16:creationId xmlns:a16="http://schemas.microsoft.com/office/drawing/2014/main" id="{D130269E-4041-1DDE-D23B-7A39799CC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6" r="3313" b="-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0435CB-EA29-F140-A94F-CA877E800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rgbClr val="FFFFFF"/>
                </a:solidFill>
              </a:rPr>
              <a:t>Forensik</a:t>
            </a:r>
            <a:r>
              <a:rPr lang="en-US" sz="6000" dirty="0">
                <a:solidFill>
                  <a:srgbClr val="FFFFFF"/>
                </a:solidFill>
              </a:rPr>
              <a:t> Praxis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2E7F37-A675-BA46-87C8-8D0E0659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(C) Security mit Passion | Dipl.-Ing. Daniel Mrskos, BSc</a:t>
            </a:r>
            <a:endParaRPr lang="en-US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094382-4AC5-4E4C-BBD0-7C01A8EF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C67B74-2C4E-3749-8214-31C7A5C877C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8D6E39D-81E1-D545-AFEE-49BDE9B9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72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Tools für Auswertung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4EED484E-CD53-4642-8A8D-B5C5492F2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337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de-DE" sz="1800" dirty="0">
                <a:solidFill>
                  <a:srgbClr val="7030A0"/>
                </a:solidFill>
                <a:highlight>
                  <a:srgbClr val="FFFFFF"/>
                </a:highlight>
                <a:latin typeface="WordVisiCarriageReturn_MSFontServic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https://www.autopsy.com</a:t>
            </a:r>
            <a:endParaRPr lang="de-DE" sz="1800" dirty="0">
              <a:solidFill>
                <a:srgbClr val="7030A0"/>
              </a:solidFill>
              <a:highlight>
                <a:srgbClr val="FFFFFF"/>
              </a:highlight>
              <a:latin typeface="WordVisiCarriageReturn_MSFontService"/>
            </a:endParaRPr>
          </a:p>
          <a:p>
            <a:pPr marL="0" indent="0" fontAlgn="base">
              <a:buNone/>
            </a:pPr>
            <a:endParaRPr lang="de-DE" sz="1800" dirty="0">
              <a:solidFill>
                <a:srgbClr val="7030A0"/>
              </a:solidFill>
              <a:highlight>
                <a:srgbClr val="FFFFFF"/>
              </a:highlight>
              <a:latin typeface="WordVisiCarriageReturn_MSFontService"/>
            </a:endParaRPr>
          </a:p>
          <a:p>
            <a:pPr marL="0" indent="0" fontAlgn="base">
              <a:buNone/>
            </a:pPr>
            <a:r>
              <a:rPr lang="de-DE" sz="1800" dirty="0">
                <a:solidFill>
                  <a:srgbClr val="7030A0"/>
                </a:solidFill>
                <a:highlight>
                  <a:srgbClr val="FFFFFF"/>
                </a:highlight>
                <a:latin typeface="WordVisiCarriageReturn_MSFontServic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https://volatilityfoundation.org</a:t>
            </a:r>
            <a:endParaRPr lang="de-DE" sz="1800" dirty="0">
              <a:solidFill>
                <a:srgbClr val="7030A0"/>
              </a:solidFill>
              <a:highlight>
                <a:srgbClr val="FFFFFF"/>
              </a:highlight>
              <a:latin typeface="WordVisiCarriageReturn_MSFontService"/>
            </a:endParaRPr>
          </a:p>
          <a:p>
            <a:pPr marL="0" indent="0" fontAlgn="base">
              <a:buNone/>
            </a:pPr>
            <a:endParaRPr lang="de-DE" sz="1800" dirty="0">
              <a:solidFill>
                <a:srgbClr val="7030A0"/>
              </a:solidFill>
              <a:highlight>
                <a:srgbClr val="FFFFFF"/>
              </a:highlight>
              <a:latin typeface="WordVisiCarriageReturn_MSFontService"/>
            </a:endParaRPr>
          </a:p>
          <a:p>
            <a:pPr marL="0" indent="0" fontAlgn="base">
              <a:buNone/>
            </a:pPr>
            <a:r>
              <a:rPr lang="de-DE" sz="1800" dirty="0">
                <a:solidFill>
                  <a:srgbClr val="7030A0"/>
                </a:solidFill>
                <a:highlight>
                  <a:srgbClr val="FFFFFF"/>
                </a:highlight>
                <a:latin typeface="WordVisiCarriageReturn_MSFontServic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https://www.wireshark.org</a:t>
            </a:r>
            <a:endParaRPr lang="de-DE" sz="1800" dirty="0">
              <a:solidFill>
                <a:srgbClr val="7030A0"/>
              </a:solidFill>
              <a:highlight>
                <a:srgbClr val="FFFFFF"/>
              </a:highlight>
              <a:latin typeface="WordVisiCarriageReturn_MSFontService"/>
            </a:endParaRPr>
          </a:p>
          <a:p>
            <a:pPr marL="0" indent="0" fontAlgn="base">
              <a:buNone/>
            </a:pPr>
            <a:endParaRPr lang="de-DE" sz="1800" dirty="0">
              <a:solidFill>
                <a:srgbClr val="7030A0"/>
              </a:solidFill>
              <a:highlight>
                <a:srgbClr val="FFFFFF"/>
              </a:highlight>
              <a:latin typeface="WordVisiCarriageReturn_MSFontService"/>
            </a:endParaRPr>
          </a:p>
          <a:p>
            <a:pPr marL="0" indent="0" fontAlgn="base">
              <a:buNone/>
            </a:pPr>
            <a:endParaRPr lang="de-DE" sz="1800" dirty="0">
              <a:solidFill>
                <a:srgbClr val="7030A0"/>
              </a:solidFill>
              <a:highlight>
                <a:srgbClr val="FFFFFF"/>
              </a:highlight>
              <a:latin typeface="WordVisiCarriageReturn_MSFontService"/>
            </a:endParaRPr>
          </a:p>
        </p:txBody>
      </p:sp>
      <p:pic>
        <p:nvPicPr>
          <p:cNvPr id="44" name="Grafik 43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F3C850B-C67F-9141-AC5A-618A2CAF1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6" y="1701007"/>
            <a:ext cx="594319" cy="593725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24</a:t>
            </a:fld>
            <a:endParaRPr lang="de-DE"/>
          </a:p>
        </p:txBody>
      </p:sp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719442F9-D2E3-1565-942E-60DFE2895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5" y="2419350"/>
            <a:ext cx="594319" cy="593725"/>
          </a:xfrm>
          <a:prstGeom prst="rect">
            <a:avLst/>
          </a:prstGeom>
        </p:spPr>
      </p:pic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2BCDCF20-F4EE-CFA6-229F-1A91088AF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4" y="3137693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10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Distros für Forensik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4EED484E-CD53-4642-8A8D-B5C5492F2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337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de-DE" sz="1800" dirty="0">
                <a:solidFill>
                  <a:srgbClr val="7030A0"/>
                </a:solidFill>
                <a:highlight>
                  <a:srgbClr val="FFFFFF"/>
                </a:highlight>
                <a:latin typeface="WordVisiCarriageReturn_MSFontServic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https://github.com/mandiant/flare-vm</a:t>
            </a:r>
            <a:endParaRPr lang="de-DE" sz="1800" dirty="0">
              <a:solidFill>
                <a:srgbClr val="7030A0"/>
              </a:solidFill>
              <a:highlight>
                <a:srgbClr val="FFFFFF"/>
              </a:highlight>
              <a:latin typeface="WordVisiCarriageReturn_MSFontService"/>
            </a:endParaRPr>
          </a:p>
          <a:p>
            <a:pPr marL="0" indent="0" fontAlgn="base">
              <a:buNone/>
            </a:pPr>
            <a:endParaRPr lang="de-DE" sz="1800" dirty="0">
              <a:solidFill>
                <a:srgbClr val="7030A0"/>
              </a:solidFill>
              <a:highlight>
                <a:srgbClr val="FFFFFF"/>
              </a:highlight>
              <a:latin typeface="WordVisiCarriageReturn_MSFontService"/>
            </a:endParaRPr>
          </a:p>
          <a:p>
            <a:pPr marL="0" indent="0" fontAlgn="base">
              <a:buNone/>
            </a:pPr>
            <a:r>
              <a:rPr lang="de-DE" sz="1800" dirty="0">
                <a:solidFill>
                  <a:srgbClr val="7030A0"/>
                </a:solidFill>
                <a:highlight>
                  <a:srgbClr val="FFFFFF"/>
                </a:highlight>
                <a:latin typeface="WordVisiCarriageReturn_MSFontServic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https://remnux.org</a:t>
            </a:r>
            <a:endParaRPr lang="de-DE" sz="1800" dirty="0">
              <a:solidFill>
                <a:srgbClr val="7030A0"/>
              </a:solidFill>
              <a:highlight>
                <a:srgbClr val="FFFFFF"/>
              </a:highlight>
              <a:latin typeface="WordVisiCarriageReturn_MSFontService"/>
            </a:endParaRPr>
          </a:p>
          <a:p>
            <a:pPr marL="0" indent="0" fontAlgn="base">
              <a:buNone/>
            </a:pPr>
            <a:endParaRPr lang="de-DE" sz="1800" dirty="0">
              <a:solidFill>
                <a:srgbClr val="7030A0"/>
              </a:solidFill>
              <a:highlight>
                <a:srgbClr val="FFFFFF"/>
              </a:highlight>
              <a:latin typeface="WordVisiCarriageReturn_MSFontService"/>
            </a:endParaRPr>
          </a:p>
          <a:p>
            <a:pPr marL="0" indent="0" fontAlgn="base">
              <a:buNone/>
            </a:pPr>
            <a:r>
              <a:rPr lang="de-DE" sz="1800" dirty="0">
                <a:solidFill>
                  <a:srgbClr val="7030A0"/>
                </a:solidFill>
                <a:highlight>
                  <a:srgbClr val="FFFFFF"/>
                </a:highlight>
                <a:latin typeface="WordVisiCarriageReturn_MSFontService"/>
              </a:rPr>
              <a:t>https://</a:t>
            </a:r>
            <a:r>
              <a:rPr lang="de-DE" sz="1800" dirty="0" err="1">
                <a:solidFill>
                  <a:srgbClr val="7030A0"/>
                </a:solidFill>
                <a:highlight>
                  <a:srgbClr val="FFFFFF"/>
                </a:highlight>
                <a:latin typeface="WordVisiCarriageReturn_MSFontService"/>
              </a:rPr>
              <a:t>www.kali.org</a:t>
            </a:r>
            <a:endParaRPr lang="de-DE" sz="1800" dirty="0">
              <a:solidFill>
                <a:srgbClr val="7030A0"/>
              </a:solidFill>
              <a:highlight>
                <a:srgbClr val="FFFFFF"/>
              </a:highlight>
              <a:latin typeface="WordVisiCarriageReturn_MSFontService"/>
            </a:endParaRPr>
          </a:p>
          <a:p>
            <a:pPr marL="0" indent="0" fontAlgn="base">
              <a:buNone/>
            </a:pPr>
            <a:endParaRPr lang="de-DE" sz="1800" dirty="0">
              <a:solidFill>
                <a:srgbClr val="7030A0"/>
              </a:solidFill>
              <a:highlight>
                <a:srgbClr val="FFFFFF"/>
              </a:highlight>
              <a:latin typeface="WordVisiCarriageReturn_MSFontService"/>
            </a:endParaRPr>
          </a:p>
          <a:p>
            <a:pPr marL="0" indent="0" fontAlgn="base">
              <a:buNone/>
            </a:pPr>
            <a:endParaRPr lang="de-DE" sz="1800" dirty="0">
              <a:solidFill>
                <a:srgbClr val="7030A0"/>
              </a:solidFill>
              <a:highlight>
                <a:srgbClr val="FFFFFF"/>
              </a:highlight>
              <a:latin typeface="WordVisiCarriageReturn_MSFontService"/>
            </a:endParaRPr>
          </a:p>
        </p:txBody>
      </p:sp>
      <p:pic>
        <p:nvPicPr>
          <p:cNvPr id="44" name="Grafik 43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F3C850B-C67F-9141-AC5A-618A2CAF1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6" y="1701007"/>
            <a:ext cx="594319" cy="593725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25</a:t>
            </a:fld>
            <a:endParaRPr lang="de-DE"/>
          </a:p>
        </p:txBody>
      </p:sp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719442F9-D2E3-1565-942E-60DFE2895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5" y="2419350"/>
            <a:ext cx="594319" cy="593725"/>
          </a:xfrm>
          <a:prstGeom prst="rect">
            <a:avLst/>
          </a:prstGeom>
        </p:spPr>
      </p:pic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2BCDCF20-F4EE-CFA6-229F-1A91088AF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4" y="3137693"/>
            <a:ext cx="594319" cy="5937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1C7997B-4B11-FE29-0741-B9E2A6D55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437" y="3731418"/>
            <a:ext cx="8731125" cy="248249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AE82AD4-CAAE-1B2E-63C1-1EBBA09655E4}"/>
              </a:ext>
            </a:extLst>
          </p:cNvPr>
          <p:cNvSpPr txBox="1"/>
          <p:nvPr/>
        </p:nvSpPr>
        <p:spPr>
          <a:xfrm>
            <a:off x="6548753" y="2294732"/>
            <a:ext cx="412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Remnux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10.0.1.126 (</a:t>
            </a:r>
            <a:r>
              <a:rPr lang="de-DE" dirty="0" err="1">
                <a:sym typeface="Wingdings" pitchFamily="2" charset="2"/>
              </a:rPr>
              <a:t>ubuntu:ubuntu</a:t>
            </a:r>
            <a:r>
              <a:rPr lang="de-DE" dirty="0">
                <a:sym typeface="Wingdings" pitchFamily="2" charset="2"/>
              </a:rPr>
              <a:t>)</a:t>
            </a:r>
          </a:p>
          <a:p>
            <a:r>
              <a:rPr lang="de-DE" dirty="0">
                <a:sym typeface="Wingdings" pitchFamily="2" charset="2"/>
              </a:rPr>
              <a:t>Flare-VM  10.0.1.125 (</a:t>
            </a:r>
            <a:r>
              <a:rPr lang="de-DE" dirty="0" err="1">
                <a:sym typeface="Wingdings" pitchFamily="2" charset="2"/>
              </a:rPr>
              <a:t>forensik:forensik</a:t>
            </a:r>
            <a:r>
              <a:rPr lang="de-DE" dirty="0">
                <a:sym typeface="Wingdings" pitchFamily="2" charset="2"/>
              </a:rPr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7668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Übungsaufgabe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26</a:t>
            </a:fld>
            <a:endParaRPr lang="de-DE"/>
          </a:p>
        </p:txBody>
      </p:sp>
      <p:pic>
        <p:nvPicPr>
          <p:cNvPr id="12" name="Grafik 11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5F8EFCCB-3890-55AD-8486-47766FEE2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906" y="1122362"/>
            <a:ext cx="5818187" cy="507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79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Arbeitsspeicher Analyse mit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Volatility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27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FC1162-8797-F3B9-FA15-BF3CAD752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425747"/>
            <a:ext cx="9667875" cy="400650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9010C2B-BE4C-2681-5693-B3C89F050451}"/>
              </a:ext>
            </a:extLst>
          </p:cNvPr>
          <p:cNvSpPr txBox="1"/>
          <p:nvPr/>
        </p:nvSpPr>
        <p:spPr>
          <a:xfrm>
            <a:off x="1471612" y="5709635"/>
            <a:ext cx="4904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volatilityfoundation</a:t>
            </a:r>
            <a:r>
              <a:rPr lang="de-DE" dirty="0"/>
              <a:t>/volatility3</a:t>
            </a:r>
          </a:p>
        </p:txBody>
      </p:sp>
    </p:spTree>
    <p:extLst>
      <p:ext uri="{BB962C8B-B14F-4D97-AF65-F5344CB8AC3E}">
        <p14:creationId xmlns:p14="http://schemas.microsoft.com/office/powerpoint/2010/main" val="1344566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Arbeitsspeicher Analyse mit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Volatility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310CA0F-CA7D-8C77-2759-69353F79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211" y="1122362"/>
            <a:ext cx="9781931" cy="459040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B609446-F37F-1B4F-2879-27E5431F5D64}"/>
              </a:ext>
            </a:extLst>
          </p:cNvPr>
          <p:cNvSpPr txBox="1"/>
          <p:nvPr/>
        </p:nvSpPr>
        <p:spPr>
          <a:xfrm>
            <a:off x="1692165" y="5849891"/>
            <a:ext cx="785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https://volatility3.readthedocs.io/en/</a:t>
            </a:r>
            <a:r>
              <a:rPr lang="de-DE" dirty="0" err="1"/>
              <a:t>latest</a:t>
            </a:r>
            <a:r>
              <a:rPr lang="de-DE" dirty="0"/>
              <a:t>/</a:t>
            </a:r>
            <a:r>
              <a:rPr lang="de-DE" dirty="0" err="1"/>
              <a:t>getting</a:t>
            </a:r>
            <a:r>
              <a:rPr lang="de-DE" dirty="0"/>
              <a:t>-</a:t>
            </a:r>
            <a:r>
              <a:rPr lang="de-DE" dirty="0" err="1"/>
              <a:t>started</a:t>
            </a:r>
            <a:r>
              <a:rPr lang="de-DE" dirty="0"/>
              <a:t>-windows-</a:t>
            </a:r>
            <a:r>
              <a:rPr lang="de-DE" dirty="0" err="1"/>
              <a:t>tutorial.html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4958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Arbeitsspeicher Analyse mit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Volatility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29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B609446-F37F-1B4F-2879-27E5431F5D64}"/>
              </a:ext>
            </a:extLst>
          </p:cNvPr>
          <p:cNvSpPr txBox="1"/>
          <p:nvPr/>
        </p:nvSpPr>
        <p:spPr>
          <a:xfrm>
            <a:off x="1692165" y="5849891"/>
            <a:ext cx="785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https://volatility3.readthedocs.io/en/</a:t>
            </a:r>
            <a:r>
              <a:rPr lang="de-DE" dirty="0" err="1"/>
              <a:t>latest</a:t>
            </a:r>
            <a:r>
              <a:rPr lang="de-DE" dirty="0"/>
              <a:t>/</a:t>
            </a:r>
            <a:r>
              <a:rPr lang="de-DE" dirty="0" err="1"/>
              <a:t>getting</a:t>
            </a:r>
            <a:r>
              <a:rPr lang="de-DE" dirty="0"/>
              <a:t>-</a:t>
            </a:r>
            <a:r>
              <a:rPr lang="de-DE" dirty="0" err="1"/>
              <a:t>started</a:t>
            </a:r>
            <a:r>
              <a:rPr lang="de-DE" dirty="0"/>
              <a:t>-windows-</a:t>
            </a:r>
            <a:r>
              <a:rPr lang="de-DE" dirty="0" err="1"/>
              <a:t>tutorial.html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CCBBA06-249F-974B-8997-6F9B2EB1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480945"/>
            <a:ext cx="9363075" cy="42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55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Forensik Beweismittelsicherung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4EED484E-CD53-4642-8A8D-B5C5492F2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de-DE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WordVisiCarriageReturn_MSFontServic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https://www.exterro.com/ftk-product-downloads/ftk-imager-version-4-7-1</a:t>
            </a:r>
            <a:endParaRPr lang="de-DE" sz="1800" b="0" i="0" dirty="0">
              <a:solidFill>
                <a:srgbClr val="7030A0"/>
              </a:solidFill>
              <a:effectLst/>
              <a:highlight>
                <a:srgbClr val="FFFFFF"/>
              </a:highlight>
              <a:latin typeface="WordVisiCarriageReturn_MSFontService"/>
            </a:endParaRPr>
          </a:p>
          <a:p>
            <a:pPr marL="0" indent="0" algn="l" rtl="0" fontAlgn="base">
              <a:buNone/>
            </a:pPr>
            <a:endParaRPr lang="de-DE" sz="1800" dirty="0">
              <a:solidFill>
                <a:srgbClr val="7030A0"/>
              </a:solidFill>
              <a:highlight>
                <a:srgbClr val="FFFFFF"/>
              </a:highlight>
              <a:latin typeface="WordVisiCarriageReturn_MSFontService"/>
            </a:endParaRPr>
          </a:p>
          <a:p>
            <a:pPr marL="0" indent="0" algn="l" rtl="0" fontAlgn="base">
              <a:buNone/>
            </a:pPr>
            <a:r>
              <a:rPr lang="de-DE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WordVisiCarriageReturn_MSFontServic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https://en.wikipedia.org/wiki/Dd_(Unix)</a:t>
            </a:r>
            <a:endParaRPr lang="de-DE" sz="1800" b="0" i="0" dirty="0">
              <a:solidFill>
                <a:srgbClr val="7030A0"/>
              </a:solidFill>
              <a:effectLst/>
              <a:highlight>
                <a:srgbClr val="FFFFFF"/>
              </a:highlight>
              <a:latin typeface="WordVisiCarriageReturn_MSFontService"/>
            </a:endParaRPr>
          </a:p>
          <a:p>
            <a:pPr marL="0" indent="0" algn="l" rtl="0" fontAlgn="base">
              <a:buNone/>
            </a:pPr>
            <a:endParaRPr lang="de-DE" sz="1800" b="0" i="0" dirty="0">
              <a:solidFill>
                <a:srgbClr val="7030A0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l" rtl="0" fontAlgn="base">
              <a:buNone/>
            </a:pPr>
            <a:r>
              <a:rPr lang="de-DE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WordVisiCarriageReturn_MSFontServic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https://www.wireshark.org</a:t>
            </a:r>
            <a:r>
              <a:rPr lang="de-DE" sz="1800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WordVisiCarriageReturn_MSFontService"/>
              </a:rPr>
              <a:t> </a:t>
            </a:r>
            <a:endParaRPr lang="de-DE" sz="1200" b="0" i="0" dirty="0">
              <a:solidFill>
                <a:srgbClr val="7030A0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</p:txBody>
      </p:sp>
      <p:pic>
        <p:nvPicPr>
          <p:cNvPr id="44" name="Grafik 43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EF3C850B-C67F-9141-AC5A-618A2CAF1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6" y="1701007"/>
            <a:ext cx="594319" cy="593725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</a:t>
            </a:fld>
            <a:endParaRPr lang="de-DE"/>
          </a:p>
        </p:txBody>
      </p:sp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719442F9-D2E3-1565-942E-60DFE2895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5" y="2419350"/>
            <a:ext cx="594319" cy="593725"/>
          </a:xfrm>
          <a:prstGeom prst="rect">
            <a:avLst/>
          </a:prstGeom>
        </p:spPr>
      </p:pic>
      <p:pic>
        <p:nvPicPr>
          <p:cNvPr id="3" name="Grafik 2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2BCDCF20-F4EE-CFA6-229F-1A91088AF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4" y="3137693"/>
            <a:ext cx="594319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04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HDD Analyse mit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Autopsy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30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7B2BB4C-BE59-B436-18B2-EB8AB52A1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352" y="1258093"/>
            <a:ext cx="7772400" cy="463105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354D50E-B2C0-C8CE-6F49-D8C0702FD418}"/>
              </a:ext>
            </a:extLst>
          </p:cNvPr>
          <p:cNvSpPr txBox="1"/>
          <p:nvPr/>
        </p:nvSpPr>
        <p:spPr>
          <a:xfrm>
            <a:off x="3090042" y="5938083"/>
            <a:ext cx="2631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www.autopsy.com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2785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HDD Analyse mit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Autopsy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31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F23F490-A9F9-8A99-CBA0-2EEB1AE5E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75690"/>
            <a:ext cx="7772400" cy="470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66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HDD Analyse mit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Autopsy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32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D51DEFC-8F15-8DAB-D194-399167A4B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67155"/>
            <a:ext cx="7772400" cy="412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89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HDD Analyse mit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Autopsy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IV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33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38C511-2310-CFF8-A9C3-E1E6A291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2" y="1122362"/>
            <a:ext cx="8524875" cy="521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03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HDD Analyse mit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Autopsy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V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34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23751B-628F-5A26-5D5E-9379BA81C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24" y="995391"/>
            <a:ext cx="9629552" cy="526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37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Netzwerk Analyse mit Wireshark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35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FD3F36B-693F-3907-12A0-FC556AE83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81087"/>
            <a:ext cx="7772400" cy="46958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719964D-569D-805E-2F2F-24B11F68E57D}"/>
              </a:ext>
            </a:extLst>
          </p:cNvPr>
          <p:cNvSpPr txBox="1"/>
          <p:nvPr/>
        </p:nvSpPr>
        <p:spPr>
          <a:xfrm>
            <a:off x="1545021" y="5987018"/>
            <a:ext cx="859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cdn.comparitech.com</a:t>
            </a:r>
            <a:r>
              <a:rPr lang="de-DE" dirty="0"/>
              <a:t>/</a:t>
            </a:r>
            <a:r>
              <a:rPr lang="de-DE" dirty="0" err="1"/>
              <a:t>wp</a:t>
            </a:r>
            <a:r>
              <a:rPr lang="de-DE" dirty="0"/>
              <a:t>-content/</a:t>
            </a:r>
            <a:r>
              <a:rPr lang="de-DE" dirty="0" err="1"/>
              <a:t>uploads</a:t>
            </a:r>
            <a:r>
              <a:rPr lang="de-DE" dirty="0"/>
              <a:t>/2019/06/Wireshark-Cheat-Sheet-1.jpg</a:t>
            </a:r>
          </a:p>
        </p:txBody>
      </p:sp>
    </p:spTree>
    <p:extLst>
      <p:ext uri="{BB962C8B-B14F-4D97-AF65-F5344CB8AC3E}">
        <p14:creationId xmlns:p14="http://schemas.microsoft.com/office/powerpoint/2010/main" val="15939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5" name="Rectangle 4813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0" name="Picture 2" descr="Free hacker internet cybersecurity illustration">
            <a:extLst>
              <a:ext uri="{FF2B5EF4-FFF2-40B4-BE49-F238E27FC236}">
                <a16:creationId xmlns:a16="http://schemas.microsoft.com/office/drawing/2014/main" id="{23C9186E-1C17-5AC3-8F41-49137D372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0435CB-EA29-F140-A94F-CA877E800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Whois Security mit Passion?</a:t>
            </a:r>
          </a:p>
        </p:txBody>
      </p:sp>
      <p:sp>
        <p:nvSpPr>
          <p:cNvPr id="4813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2E7F37-A675-BA46-87C8-8D0E0659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094382-4AC5-4E4C-BBD0-7C01A8EF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C67B74-2C4E-3749-8214-31C7A5C877C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8D6E39D-81E1-D545-AFEE-49BDE9B9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0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 err="1"/>
              <a:t>Whois</a:t>
            </a:r>
            <a:r>
              <a:rPr lang="de-DE" dirty="0"/>
              <a:t> Security mit Passion?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76C0D0F-61D0-D944-B728-68B27AC51A7D}"/>
              </a:ext>
            </a:extLst>
          </p:cNvPr>
          <p:cNvSpPr txBox="1">
            <a:spLocks/>
          </p:cNvSpPr>
          <p:nvPr/>
        </p:nvSpPr>
        <p:spPr>
          <a:xfrm>
            <a:off x="871547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53C3B8-7100-EC40-80F3-3A7B13AC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(C) Security mit Passion | Dipl.-Ing. Daniel </a:t>
            </a:r>
            <a:r>
              <a:rPr lang="de-DE" dirty="0" err="1"/>
              <a:t>Mrskos</a:t>
            </a:r>
            <a:r>
              <a:rPr lang="de-DE" dirty="0"/>
              <a:t>, </a:t>
            </a:r>
            <a:r>
              <a:rPr lang="de-DE" dirty="0" err="1"/>
              <a:t>BSc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56F696-D95D-4A47-8972-AB74261D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37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FCA689D-0623-84D1-44CE-B0506597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759"/>
          <a:stretch/>
        </p:blipFill>
        <p:spPr>
          <a:xfrm>
            <a:off x="549640" y="1454690"/>
            <a:ext cx="2534037" cy="251495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A79C163-42C9-9B68-2A06-04A5B20A5A4C}"/>
              </a:ext>
            </a:extLst>
          </p:cNvPr>
          <p:cNvSpPr txBox="1"/>
          <p:nvPr/>
        </p:nvSpPr>
        <p:spPr>
          <a:xfrm>
            <a:off x="3397316" y="1604169"/>
            <a:ext cx="844203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5135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mit Passion?</a:t>
            </a:r>
          </a:p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Was soll man sich darunter vorstellen ... Nun ja mit Security mit Passion lebe ich meinen Traum. Schon mit 12 Jahren war es für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mich,ich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heiße übrigens Daniel, ein Penetration Tester, auch bekannt unter dem Namen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Ethical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Hacker, zu werden. Dabei habe ich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michüber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Abi an einer Business School und anschließend im Bachelor IT-Security und Master Information-Security der FH St. Pölten zudem entwickelt, wo ich heute stehe. Und zwar zum Penetration Tester und Ausbilder für Penetration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. Nun ja, was macht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einPenetration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Tester genau ...? Das ist relativ simpel erklärt, wir hacken mit der Erlaubnis unserer Kunden Computer-Systeme,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Apps,Websites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usw. und zeigen somit Firmen auf, wie sie angegriffen werden können und zugleich wie sie das verhindern können. Für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michist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das Penetration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seit über 9 Jahren meine größte Leidenschaft geworden und wird dies mein Leben lang bleiben.</a:t>
            </a:r>
          </a:p>
          <a:p>
            <a:endParaRPr lang="de-DE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00" b="1" dirty="0">
                <a:solidFill>
                  <a:srgbClr val="5135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ZERTIFIZIERUNGEN</a:t>
            </a:r>
          </a:p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CSOM | CRTL | eCPTXv2 | eWPTXv2 | CCD | BTL2 | OSIR | eCTHPv2 | CRTE | CRTO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eCMAP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PNPT | eCPPTv2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eWPT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eCIR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CRTP | CARTP | PAWSP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eMAPT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eCXD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eCDFP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BTL1 (Gold) | CAPEN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eEDA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| OSWP | OSCC | CNSP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Comptia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Pentest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+ | ITIL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Foundation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V3 | ICCA | CCNA | eJPTv2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Developing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Security Software (LFD121) | CAP | </a:t>
            </a:r>
            <a:r>
              <a:rPr lang="de-DE" sz="1000" dirty="0" err="1">
                <a:latin typeface="Arial" panose="020B0604020202020204" pitchFamily="34" charset="0"/>
                <a:cs typeface="Arial" panose="020B0604020202020204" pitchFamily="34" charset="0"/>
              </a:rPr>
              <a:t>Checkmarx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 Security Champion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5A3A143F-30F5-D49F-3846-6AECA49AC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69" y="4085291"/>
            <a:ext cx="11480930" cy="21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40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drinnen, aus Holz, Tisch, Stück enthält.&#10;&#10;Automatisch generierte Beschreibung">
            <a:extLst>
              <a:ext uri="{FF2B5EF4-FFF2-40B4-BE49-F238E27FC236}">
                <a16:creationId xmlns:a16="http://schemas.microsoft.com/office/drawing/2014/main" id="{2A47DDE7-25DC-0B4B-97B0-7D2A30EAC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9" b="75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0435CB-EA29-F140-A94F-CA877E800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dirty="0" err="1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Danke</a:t>
            </a:r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 !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2E7F37-A675-BA46-87C8-8D0E0659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5201" y="6356350"/>
            <a:ext cx="656944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(C) Security mit Passion | Dipl.-Ing. Daniel Mrskos, BSc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094382-4AC5-4E4C-BBD0-7C01A8EF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4200" y="6356350"/>
            <a:ext cx="609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C67B74-2C4E-3749-8214-31C7A5C877C7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38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0258BCC8-7232-9A43-8BC4-7AA4B6CCA586}"/>
              </a:ext>
            </a:extLst>
          </p:cNvPr>
          <p:cNvSpPr txBox="1">
            <a:spLocks/>
          </p:cNvSpPr>
          <p:nvPr/>
        </p:nvSpPr>
        <p:spPr>
          <a:xfrm>
            <a:off x="4379976" y="5009083"/>
            <a:ext cx="6976872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sz="1700" dirty="0"/>
          </a:p>
        </p:txBody>
      </p:sp>
      <p:pic>
        <p:nvPicPr>
          <p:cNvPr id="7" name="Grafik 6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98D6E39D-81E1-D545-AFEE-49BDE9B9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69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Am ESXI Snapshot erstellen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4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B448542-C8CE-EDBE-9210-902F33D98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3726" y="1140616"/>
            <a:ext cx="10144548" cy="505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69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RAM Dump erstellen 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5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7C89B77-B64A-BCBF-C191-1E0859077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68996"/>
            <a:ext cx="7772400" cy="488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88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RAM Dump erstellen 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6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F31F333-1083-9517-5C33-239A9CB80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25289"/>
            <a:ext cx="7772400" cy="460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98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RAM Dump erstellen III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F27C0A-8710-8211-9626-791A11C17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54305"/>
            <a:ext cx="9144000" cy="530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90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RAM Dump erstellen IV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8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CA90E2E-2502-0FA5-E03C-2CEE454E1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758" y="1343818"/>
            <a:ext cx="6640484" cy="494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43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3199F-3A3E-1841-9DD9-F8A6FB4E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52" y="18255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PCAP (Traffic Dump) erstellen</a:t>
            </a:r>
          </a:p>
        </p:txBody>
      </p:sp>
      <p:pic>
        <p:nvPicPr>
          <p:cNvPr id="6" name="Grafik 5" descr="Ein Bild, das Zeichnung, Graffiti enthält.&#10;&#10;Automatisch generierte Beschreibung">
            <a:extLst>
              <a:ext uri="{FF2B5EF4-FFF2-40B4-BE49-F238E27FC236}">
                <a16:creationId xmlns:a16="http://schemas.microsoft.com/office/drawing/2014/main" id="{8046A4E6-FF80-E44B-80CD-645A528F4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9" y="1"/>
            <a:ext cx="1123483" cy="11223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13AEB-B83C-5742-8076-898E1982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(C) Security mit Passion | Dipl.-Ing. Daniel Mrskos, BSc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35169-54A9-E84A-9EA7-EF389C4B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67B74-2C4E-3749-8214-31C7A5C877C7}" type="slidenum">
              <a:rPr lang="de-DE" smtClean="0"/>
              <a:t>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461803-20AF-8FAB-30BE-606F4CD8A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429" y="1099978"/>
            <a:ext cx="8770771" cy="525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46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1188</Words>
  <Application>Microsoft Macintosh PowerPoint</Application>
  <PresentationFormat>Breitbild</PresentationFormat>
  <Paragraphs>146</Paragraphs>
  <Slides>38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Segoe UI</vt:lpstr>
      <vt:lpstr>Wingdings</vt:lpstr>
      <vt:lpstr>WordVisiCarriageReturn_MSFontService</vt:lpstr>
      <vt:lpstr>Office</vt:lpstr>
      <vt:lpstr>PowerPoint-Präsentation</vt:lpstr>
      <vt:lpstr>Forensik Beweismittelsicherung</vt:lpstr>
      <vt:lpstr>Forensik Beweismittelsicherung</vt:lpstr>
      <vt:lpstr>Am ESXI Snapshot erstellen</vt:lpstr>
      <vt:lpstr>RAM Dump erstellen I</vt:lpstr>
      <vt:lpstr>RAM Dump erstellen II</vt:lpstr>
      <vt:lpstr>RAM Dump erstellen III</vt:lpstr>
      <vt:lpstr>RAM Dump erstellen IV</vt:lpstr>
      <vt:lpstr>PCAP (Traffic Dump) erstellen</vt:lpstr>
      <vt:lpstr>Angreifer arbeitet weiter…</vt:lpstr>
      <vt:lpstr>Brute Force Incomming…</vt:lpstr>
      <vt:lpstr>Oh no – Es wird ein Mimikatz Dump exfiltriert… </vt:lpstr>
      <vt:lpstr>Hash Spraying Incomming…</vt:lpstr>
      <vt:lpstr>Wireshark Dump stoppen und speichern</vt:lpstr>
      <vt:lpstr>Maschine abschalten</vt:lpstr>
      <vt:lpstr>Über Datenspeicher die VM runterladen</vt:lpstr>
      <vt:lpstr>Alternative über Vmware Workstation I</vt:lpstr>
      <vt:lpstr>Alternative über Vmware Workstation II</vt:lpstr>
      <vt:lpstr>Alternative HDD ausbauen und sicherstellen I</vt:lpstr>
      <vt:lpstr>Alternative HDD ausbauen und sicherstellen II </vt:lpstr>
      <vt:lpstr>Smartphones via Cellebrite</vt:lpstr>
      <vt:lpstr>Andriller &amp; iPhoneBackupAnalyzer2</vt:lpstr>
      <vt:lpstr>Forensik Praxis</vt:lpstr>
      <vt:lpstr>Tools für Auswertung</vt:lpstr>
      <vt:lpstr>Distros für Forensik</vt:lpstr>
      <vt:lpstr>Übungsaufgabe</vt:lpstr>
      <vt:lpstr>Arbeitsspeicher Analyse mit Volatility I</vt:lpstr>
      <vt:lpstr>Arbeitsspeicher Analyse mit Volatility II</vt:lpstr>
      <vt:lpstr>Arbeitsspeicher Analyse mit Volatility III</vt:lpstr>
      <vt:lpstr>HDD Analyse mit Autopsy I</vt:lpstr>
      <vt:lpstr>HDD Analyse mit Autopsy II</vt:lpstr>
      <vt:lpstr>HDD Analyse mit Autopsy III</vt:lpstr>
      <vt:lpstr>HDD Analyse mit Autopsy IV</vt:lpstr>
      <vt:lpstr>HDD Analyse mit Autopsy V</vt:lpstr>
      <vt:lpstr>Netzwerk Analyse mit Wireshark</vt:lpstr>
      <vt:lpstr>Whois Security mit Passion?</vt:lpstr>
      <vt:lpstr>Whois Security mit Passion?</vt:lpstr>
      <vt:lpstr>Danke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Mrskos Daniel</dc:creator>
  <cp:lastModifiedBy>daniel.mrskos</cp:lastModifiedBy>
  <cp:revision>1554</cp:revision>
  <cp:lastPrinted>2023-09-28T06:53:17Z</cp:lastPrinted>
  <dcterms:created xsi:type="dcterms:W3CDTF">2020-02-17T12:50:08Z</dcterms:created>
  <dcterms:modified xsi:type="dcterms:W3CDTF">2025-01-08T21:39:02Z</dcterms:modified>
</cp:coreProperties>
</file>